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2" r:id="rId2"/>
    <p:sldMasterId id="2147483660" r:id="rId3"/>
  </p:sldMasterIdLst>
  <p:notesMasterIdLst>
    <p:notesMasterId r:id="rId5"/>
  </p:notesMasterIdLst>
  <p:handoutMasterIdLst>
    <p:handoutMasterId r:id="rId6"/>
  </p:handoutMasterIdLst>
  <p:sldIdLst>
    <p:sldId id="257" r:id="rId4"/>
  </p:sldIdLst>
  <p:sldSz cx="7559675" cy="10080625"/>
  <p:notesSz cx="6799263" cy="992981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5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675">
          <p15:clr>
            <a:srgbClr val="A4A3A4"/>
          </p15:clr>
        </p15:guide>
        <p15:guide id="2" pos="19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63" autoAdjust="0"/>
    <p:restoredTop sz="90929"/>
  </p:normalViewPr>
  <p:slideViewPr>
    <p:cSldViewPr>
      <p:cViewPr varScale="1">
        <p:scale>
          <a:sx n="99" d="100"/>
          <a:sy n="99" d="100"/>
        </p:scale>
        <p:origin x="4560" y="84"/>
      </p:cViewPr>
      <p:guideLst>
        <p:guide orient="horz" pos="5125"/>
        <p:guide pos="3197"/>
      </p:guideLst>
    </p:cSldViewPr>
  </p:slideViewPr>
  <p:outlineViewPr>
    <p:cViewPr>
      <p:scale>
        <a:sx n="100" d="100"/>
        <a:sy n="100" d="1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675"/>
        <p:guide pos="19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503A924D-E25F-9A1F-24BE-5CFBB6181CF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84EB8648-57FA-EC5E-A0B6-E800D93A441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8575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D755F56F-39B2-67A8-5FED-487834686AB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C6954FB-5897-79DE-17E8-3BF344E0988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8575" y="9412288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3805" tIns="41902" rIns="83805" bIns="41902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7F42836C-EAF2-4901-AB99-63C9AAA8CB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>
            <a:extLst>
              <a:ext uri="{FF2B5EF4-FFF2-40B4-BE49-F238E27FC236}">
                <a16:creationId xmlns:a16="http://schemas.microsoft.com/office/drawing/2014/main" id="{3AFA2A65-0A42-D52B-3711-0ECB74F4216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111375" y="954088"/>
            <a:ext cx="2574925" cy="34353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876352E9-8D22-33FF-ED91-48D82D9883F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2513" y="4724400"/>
            <a:ext cx="4699000" cy="38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lienbildplatzhalter 1">
            <a:extLst>
              <a:ext uri="{FF2B5EF4-FFF2-40B4-BE49-F238E27FC236}">
                <a16:creationId xmlns:a16="http://schemas.microsoft.com/office/drawing/2014/main" id="{26BD9AAE-B383-F96C-C0C5-EEE4FE01B54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6147" name="Notizenplatzhalter 2">
            <a:extLst>
              <a:ext uri="{FF2B5EF4-FFF2-40B4-BE49-F238E27FC236}">
                <a16:creationId xmlns:a16="http://schemas.microsoft.com/office/drawing/2014/main" id="{7AA4FA97-7A79-5D6E-55CC-D280D228DDF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64402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112134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2021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E8C1E65-3B7A-5724-6DA7-6ABA14B76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A22CF-11E2-4A57-AF28-19276880C6D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F0C4B6-8C47-FCF2-5328-DB4298691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E10864-4F5C-CF0E-9D8B-2765AECBF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9EE3BF-EF46-4F21-89AE-6445AB462B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5522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828858-3236-29A7-12EF-7E18D9204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3680EA-911F-43FA-85EF-C0BED47CDAC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FA01884-44AB-96E2-1FEA-9615CADC3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517B629-80C2-D5C3-A763-602F814F1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0E50B0-1586-4D03-A430-0C35E40F12D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4557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B919C0-FE4D-1466-C734-6448ABBFA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40039-758D-47FA-BD75-F91673A2073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F193978-D33A-85E4-126B-8E0DE7D7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44B00E-707B-A4A8-25D4-37B6E8152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D1E35B-7541-4EF8-9D8A-37188C13569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747022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5133D40-4E44-5297-6F70-4F0EA0D6C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CA868-D935-4046-9225-FC1A0C890047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412B546D-2616-7C8F-5879-102E60A9B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0AED17A-965C-36DD-92D3-22B05DE9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FB613-B5F9-41A2-AED2-5171FD16371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72706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4267973-D5EB-B996-3F38-072924C24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42EC-58CE-49C8-AE2E-733CEC2F119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D619B73B-EAC1-11B3-E40E-B4B11F28B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1BE49B51-17B3-A588-380C-D3EC2CFFB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F85E20-E10C-4571-BB1D-34CAA719488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455541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D6FCCD5B-10D5-1A39-B517-06C35F70E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2A632-8A86-4DAB-ADDE-B90147886D6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8FD10EDF-2DD8-81CA-7BC2-A24A854F1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54A0A946-2CE9-BA48-0A24-C77982FE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432245-89A1-4ED3-929B-BBBD84D8CF5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27589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56935E26-BEBA-9918-C54A-EE3D7E313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2ABACD-D849-49E6-8F31-5FA61FDF6D2B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0F99ECD7-9456-03F9-AA7B-8811264C5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1C9F9C1-D10C-9421-379C-4C818A30B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3DB95D-AE1A-4F48-A3AC-C836052C32F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128018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5CBE0BEC-619F-D518-94FA-1D95CD560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5CBD4-3999-4192-9325-B3BA0FE6898A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A90B7CBF-77D6-97D4-2332-B5C758808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92FB589-D3BB-0E6A-36BB-BEDD12E41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5B573-661C-40C1-9F73-96B552BC6E3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4446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7825" y="2352675"/>
            <a:ext cx="6804025" cy="66516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4864947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F566514-76F2-E19A-EAF5-EF7E07129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AA0A5-B075-43FC-A5C1-787CB62C9824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F04B646-6963-8C0C-9838-83448AC6B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3B3A5E4-7DF4-2E5A-2652-B6C0FC56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69F244-ACF1-4AEE-A19C-573D74769BC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465831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9DF63CC-8695-BF35-216B-9CFB51479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DFBD5-1F72-4F0C-B4A6-CFF9AFDA2940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06B55D-1C8C-E8AA-A022-672608325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1E291D-D9BF-01DA-1B2A-1322F55C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C8BBFA-9BB5-4B9B-8189-B31BFC385E5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052607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5270AE-ED75-5ACB-369A-47A12A22D6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69B4A-E22E-496E-939A-F66CA78DEB25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2DEDDFC-B2D0-AA38-8FB9-9EE00F0C7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650AF3-8123-E0D6-E976-B90F3F9F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251F7A-F0AA-4579-9664-03E2205D9D7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47197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77B048C3-7B0F-5C00-6F4B-F41FEC97B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CDA47-2AA0-4225-9A6A-B8DD6D80558F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B79F0165-4D5A-C7E2-1B1C-7F3413C27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21F2FEC8-3C16-8815-C2A2-32D8C7C2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3880D3-1F20-464A-AAC5-2337F1C642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30996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66738" y="3132138"/>
            <a:ext cx="6426200" cy="216058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33475" y="5711825"/>
            <a:ext cx="5292725" cy="257651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1F207E-BBEE-BA8B-5BDA-3494363F6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A8BE5-3CA7-4227-A2CA-163D243CEF9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82DC29-F301-15D8-8595-BF4B4FDDD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88375A-2348-E1ED-B51B-043968478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62525-E19E-46B8-98B9-3FE28CADFCD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765989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A7C3C6B-5015-A76B-797B-F57B05000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348C8C-D51A-421C-9B01-03871091555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2E60C4-EDB0-191E-DB5D-51312560C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FD6CD7E-F925-2056-F080-9CD179150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64E12-A06B-42EE-B1EC-EFD8C3D64DC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1106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BEA8BF-3D47-CFB1-5F65-29C70C68E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0973E-2999-4ECD-84B9-997FEE1FC2A1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224B80-1CB9-7319-8ECA-3CE5698A8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B626FDA-94D4-379E-56C2-C22003CFB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DAE67-E71C-4035-BB4D-525D474C4B8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5206621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60029AA2-735A-9F60-E48C-5AB891F5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6BB64-EE86-4632-8816-B084206404B2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113D9A53-514B-7305-2801-F1D4C5CCA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2F92FCB-E450-2A00-A331-0F3E55228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D33A4-17AF-40CC-A307-3E40F16570BA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718276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E19E67F8-C2B3-10AA-5CB1-56713D463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3C3D1-A2E0-4C15-8BF6-35D9652AB56D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ABE6B8A-5DE3-2E69-DE4B-EA4886B4B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BE9D8938-5A24-3377-EDED-B826036E13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81204-72DD-4E9F-9A0D-0D08A851A817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0287702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666BA7D0-6F16-E3CD-02FC-E17322492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9E2FD-44C3-4C26-9816-CD978C12207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F194427-A17B-3343-2D43-728E00F183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04271B18-33AF-5D3A-CA57-2F0D5F3D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9CE91-75B3-411C-8749-6BE26F03009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21873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96900" y="6477000"/>
            <a:ext cx="6426200" cy="200342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96900" y="4271963"/>
            <a:ext cx="6426200" cy="22050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0550685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EAF32E78-55FC-FF9A-6B9E-C4FCEF1A0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EA3FC-996B-41F0-8750-AFB4CBFCF11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847FB2B3-1FA1-1DE8-3C04-A9A856A0F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C407000C-AC14-3969-9938-BA69764CB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708F4E-281B-44CA-8C36-BE9DF5DB98E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13519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BCA1D84-4065-08DC-E97A-178A039B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35B35-597E-4AAE-8070-868EF25B7F6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27C4E4C-4D75-AD75-606B-BAEBA5432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20AF6410-B080-F485-3184-81742F975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029CA-0674-42EA-A8ED-F0122057E72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0559489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1138" y="7056438"/>
            <a:ext cx="4537075" cy="8334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CC9F4CC4-9F4D-01DC-C806-D77339157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19532-0745-4F8D-83E9-22DC2C774F46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193BAEA-4B7C-7704-0DA0-D400FE2DF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E7757A22-593F-326C-60DA-60F338C3E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C514A-BA4D-4B74-AB02-3714CBB09F4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5832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4EEE633-1597-9F5C-7C77-2E305C3DD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8A457-75F5-4B57-867B-B0BF74060D48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FCE9F2-510E-3F73-CA5E-2FE69B91B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A73973-E0B9-665A-C238-4995A4572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FC74E-C820-4912-ACD0-7757C4BB07E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934722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481638" y="403225"/>
            <a:ext cx="1700212" cy="86010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77825" y="403225"/>
            <a:ext cx="4951413" cy="86010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CC9CA8-3355-B051-8A9B-8FCA5654E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AB414-BE04-42B1-BEF5-10BCF26D12BC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E96F97C-749D-A4C2-C4A0-DA25523B8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CE479D-A393-9797-5E42-5E39BFD7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DF0E4D-70E3-4FB0-8D5D-3B5C1113977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616591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77825" y="2352675"/>
            <a:ext cx="3325813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856038" y="2352675"/>
            <a:ext cx="3325812" cy="66516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4023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77825" y="2255838"/>
            <a:ext cx="3340100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77825" y="3197225"/>
            <a:ext cx="3340100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840163" y="2255838"/>
            <a:ext cx="3341687" cy="9413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840163" y="3197225"/>
            <a:ext cx="3341687" cy="58070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7825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9457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665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7825" y="401638"/>
            <a:ext cx="2487613" cy="17081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55925" y="401638"/>
            <a:ext cx="4225925" cy="860266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77825" y="2109788"/>
            <a:ext cx="2487613" cy="68945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032677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481138" y="900113"/>
            <a:ext cx="4537075" cy="604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481138" y="7889875"/>
            <a:ext cx="4537075" cy="1182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377825" y="403225"/>
            <a:ext cx="6804025" cy="16811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3811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5pPr>
      <a:lvl6pPr marL="18970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6pPr>
      <a:lvl7pPr marL="23542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7pPr>
      <a:lvl8pPr marL="28114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8pPr>
      <a:lvl9pPr marL="3268663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StarBats" charset="0"/>
        <a:defRPr sz="4400">
          <a:solidFill>
            <a:srgbClr val="000000"/>
          </a:solidFill>
          <a:latin typeface="Times New Roman" pitchFamily="18" charset="0"/>
        </a:defRPr>
      </a:lvl9pPr>
    </p:titleStyle>
    <p:bodyStyle>
      <a:lvl1pPr marL="431800" indent="-323850" algn="l" defTabSz="449263" rtl="0" eaLnBrk="0" fontAlgn="base" hangingPunct="0">
        <a:spcBef>
          <a:spcPct val="0"/>
        </a:spcBef>
        <a:spcAft>
          <a:spcPts val="1413"/>
        </a:spcAft>
        <a:buClr>
          <a:srgbClr val="000000"/>
        </a:buClr>
        <a:buSzPct val="45000"/>
        <a:buFont typeface="StarBats" charset="0"/>
        <a:buChar char="&quot;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49263" rtl="0" eaLnBrk="0" fontAlgn="base" hangingPunct="0">
        <a:spcBef>
          <a:spcPct val="0"/>
        </a:spcBef>
        <a:spcAft>
          <a:spcPts val="1125"/>
        </a:spcAft>
        <a:buClr>
          <a:srgbClr val="000000"/>
        </a:buClr>
        <a:buSzPct val="75000"/>
        <a:buFont typeface="StarBats" charset="0"/>
        <a:buChar char=""/>
        <a:defRPr sz="2800">
          <a:solidFill>
            <a:srgbClr val="000000"/>
          </a:solidFill>
          <a:latin typeface="+mn-lt"/>
        </a:defRPr>
      </a:lvl2pPr>
      <a:lvl3pPr marL="1295400" indent="-215900" algn="l" defTabSz="449263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StarBats" charset="0"/>
        <a:buChar char="&quot;"/>
        <a:defRPr sz="2400">
          <a:solidFill>
            <a:srgbClr val="000000"/>
          </a:solidFill>
          <a:latin typeface="+mn-lt"/>
        </a:defRPr>
      </a:lvl3pPr>
      <a:lvl4pPr marL="1727200" indent="-215900" algn="l" defTabSz="449263" rtl="0" eaLnBrk="0" fontAlgn="base" hangingPunct="0">
        <a:spcBef>
          <a:spcPct val="0"/>
        </a:spcBef>
        <a:spcAft>
          <a:spcPts val="563"/>
        </a:spcAft>
        <a:buClr>
          <a:srgbClr val="000000"/>
        </a:buClr>
        <a:buSzPct val="75000"/>
        <a:buFont typeface="StarBats" charset="0"/>
        <a:buChar char=""/>
        <a:defRPr sz="2000">
          <a:solidFill>
            <a:srgbClr val="000000"/>
          </a:solidFill>
          <a:latin typeface="+mn-lt"/>
        </a:defRPr>
      </a:lvl4pPr>
      <a:lvl5pPr marL="21590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5pPr>
      <a:lvl6pPr marL="26162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6pPr>
      <a:lvl7pPr marL="30734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7pPr>
      <a:lvl8pPr marL="35306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8pPr>
      <a:lvl9pPr marL="3987800" indent="-215900" algn="l" defTabSz="449263" rtl="0" eaLnBrk="0" fontAlgn="base" hangingPunct="0">
        <a:spcBef>
          <a:spcPct val="0"/>
        </a:spcBef>
        <a:spcAft>
          <a:spcPts val="275"/>
        </a:spcAft>
        <a:buClr>
          <a:srgbClr val="000000"/>
        </a:buClr>
        <a:buSzPct val="45000"/>
        <a:buFont typeface="StarBats" charset="0"/>
        <a:buChar char="&quot;"/>
        <a:defRPr sz="2000">
          <a:solidFill>
            <a:srgbClr val="00000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C7D64F3B-675B-6F3E-C6E6-EAE0D17A6EF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E4F53524-05AE-F522-E91A-E0C7D29615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610F37B-A9EF-9404-41F4-CE7BB8777D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29E299A-5DB1-41FF-A277-C19488A4249E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144E34B-0888-3AA6-B158-19622713BB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D041A-57A9-4629-DF87-090126F1AB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EAFCD86-87C9-4FDF-A4AD-889EEA1AF00F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>
            <a:extLst>
              <a:ext uri="{FF2B5EF4-FFF2-40B4-BE49-F238E27FC236}">
                <a16:creationId xmlns:a16="http://schemas.microsoft.com/office/drawing/2014/main" id="{4B5E4A60-70EA-561F-42A9-6654E39430C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77825" y="403225"/>
            <a:ext cx="6804025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1" name="Textplatzhalter 2">
            <a:extLst>
              <a:ext uri="{FF2B5EF4-FFF2-40B4-BE49-F238E27FC236}">
                <a16:creationId xmlns:a16="http://schemas.microsoft.com/office/drawing/2014/main" id="{2866A7CE-5E0A-19A4-8619-675B4860760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77825" y="2352675"/>
            <a:ext cx="6804025" cy="665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4FA5A9-A92B-2387-1D36-1B9924084A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7825" y="9344025"/>
            <a:ext cx="1763713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375CC08-D14B-447A-99F2-73691B7FF033}" type="datetimeFigureOut">
              <a:rPr lang="de-DE"/>
              <a:pPr>
                <a:defRPr/>
              </a:pPr>
              <a:t>15.12.2023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445287-529A-77BA-8103-E875B4D8C0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863" y="9344025"/>
            <a:ext cx="2393950" cy="5365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609FEEA-FBA5-5FED-FAA8-E0A1D22B4C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18138" y="9344025"/>
            <a:ext cx="1763712" cy="5365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D1302A7-67E0-4C98-A1B1-E9FBDE14D48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5">
            <a:extLst>
              <a:ext uri="{FF2B5EF4-FFF2-40B4-BE49-F238E27FC236}">
                <a16:creationId xmlns:a16="http://schemas.microsoft.com/office/drawing/2014/main" id="{1BA7F3E6-FD5B-2EBE-8075-DB549FA4932F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3" name="Line 47">
            <a:extLst>
              <a:ext uri="{FF2B5EF4-FFF2-40B4-BE49-F238E27FC236}">
                <a16:creationId xmlns:a16="http://schemas.microsoft.com/office/drawing/2014/main" id="{86199445-67CD-6EB4-2C52-8C97DF475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4057650" y="6299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4" name="Gerade Verbindung mit Pfeil 78">
            <a:extLst>
              <a:ext uri="{FF2B5EF4-FFF2-40B4-BE49-F238E27FC236}">
                <a16:creationId xmlns:a16="http://schemas.microsoft.com/office/drawing/2014/main" id="{FC122FF1-9F9C-3AF7-6030-F9444059CED4}"/>
              </a:ext>
            </a:extLst>
          </p:cNvPr>
          <p:cNvCxnSpPr>
            <a:cxnSpLocks noChangeShapeType="1"/>
            <a:stCxn id="5148" idx="2"/>
            <a:endCxn id="5151" idx="0"/>
          </p:cNvCxnSpPr>
          <p:nvPr/>
        </p:nvCxnSpPr>
        <p:spPr bwMode="auto">
          <a:xfrm>
            <a:off x="3204369" y="4113451"/>
            <a:ext cx="0" cy="5585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25" name="Gerade Verbindung mit Pfeil 83">
            <a:extLst>
              <a:ext uri="{FF2B5EF4-FFF2-40B4-BE49-F238E27FC236}">
                <a16:creationId xmlns:a16="http://schemas.microsoft.com/office/drawing/2014/main" id="{14B6630F-2C66-EA7C-838F-CC68A6A0F172}"/>
              </a:ext>
            </a:extLst>
          </p:cNvPr>
          <p:cNvCxnSpPr>
            <a:cxnSpLocks noChangeShapeType="1"/>
            <a:stCxn id="5151" idx="2"/>
            <a:endCxn id="5135" idx="0"/>
          </p:cNvCxnSpPr>
          <p:nvPr/>
        </p:nvCxnSpPr>
        <p:spPr bwMode="auto">
          <a:xfrm>
            <a:off x="3204369" y="5103813"/>
            <a:ext cx="3175" cy="96043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6" name="Text Box 37">
            <a:extLst>
              <a:ext uri="{FF2B5EF4-FFF2-40B4-BE49-F238E27FC236}">
                <a16:creationId xmlns:a16="http://schemas.microsoft.com/office/drawing/2014/main" id="{63ABA58B-A51B-CF30-C298-E8D888F58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4211638"/>
            <a:ext cx="3240087" cy="135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Auswahl und Beurteilung des Arzneistoffs und des </a:t>
            </a:r>
            <a:br>
              <a:rPr lang="de-DE" altLang="de-DE" sz="700" b="1" dirty="0">
                <a:latin typeface="Arial" panose="020B0604020202020204" pitchFamily="34" charset="0"/>
              </a:rPr>
            </a:br>
            <a:r>
              <a:rPr lang="de-DE" altLang="de-DE" sz="700" b="1" dirty="0">
                <a:latin typeface="Arial" panose="020B0604020202020204" pitchFamily="34" charset="0"/>
              </a:rPr>
              <a:t>Fertigarzneimittels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Beurteilung des Arzneistoffs nach </a:t>
            </a:r>
            <a:r>
              <a:rPr lang="de-DE" altLang="de-DE" sz="700" i="1" dirty="0" err="1">
                <a:latin typeface="Arial" panose="020B0604020202020204" pitchFamily="34" charset="0"/>
              </a:rPr>
              <a:t>pharmakolog</a:t>
            </a:r>
            <a:r>
              <a:rPr lang="de-DE" altLang="de-DE" sz="700" i="1" dirty="0">
                <a:latin typeface="Arial" panose="020B0604020202020204" pitchFamily="34" charset="0"/>
              </a:rPr>
              <a:t>.-</a:t>
            </a:r>
            <a:r>
              <a:rPr lang="de-DE" altLang="de-DE" sz="700" i="1" dirty="0" err="1">
                <a:latin typeface="Arial" panose="020B0604020202020204" pitchFamily="34" charset="0"/>
              </a:rPr>
              <a:t>toxikolog</a:t>
            </a:r>
            <a:r>
              <a:rPr lang="de-DE" altLang="de-DE" sz="700" i="1" dirty="0">
                <a:latin typeface="Arial" panose="020B0604020202020204" pitchFamily="34" charset="0"/>
              </a:rPr>
              <a:t>. Kriterien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Art der Beschwerden (Schmerzen im Hals oder im vorderen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Rachenraum? Einseitig?)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Wirksamkeit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Berücksichtigung patientenspezifischer Faktoren (Alter, Allergien,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Überempfindlichkeiten)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Andere Erkrankungen (Diabetes?)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Auswahl/Beurteilung des Fertigarzneimittels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Darreichungsform (Spray, Gurgellösung, Lutschtablette, Tropfen?)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Dosierung, zusätzliche Inhaltsstoffe (Wirkstoffkombination sinnvoll?)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Reichweite/Packungsgröße</a:t>
            </a:r>
          </a:p>
        </p:txBody>
      </p:sp>
      <p:sp>
        <p:nvSpPr>
          <p:cNvPr id="5127" name="Freeform 24">
            <a:extLst>
              <a:ext uri="{FF2B5EF4-FFF2-40B4-BE49-F238E27FC236}">
                <a16:creationId xmlns:a16="http://schemas.microsoft.com/office/drawing/2014/main" id="{22E6BE37-998A-F8C9-595A-6BC78C474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4225925"/>
            <a:ext cx="542925" cy="128270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28" name="Gerade Verbindung 110">
            <a:extLst>
              <a:ext uri="{FF2B5EF4-FFF2-40B4-BE49-F238E27FC236}">
                <a16:creationId xmlns:a16="http://schemas.microsoft.com/office/drawing/2014/main" id="{6AD7C9B3-E668-F74A-1343-6EA5AFF86E5E}"/>
              </a:ext>
            </a:extLst>
          </p:cNvPr>
          <p:cNvCxnSpPr>
            <a:cxnSpLocks noChangeShapeType="1"/>
            <a:stCxn id="5151" idx="3"/>
            <a:endCxn id="5126" idx="1"/>
          </p:cNvCxnSpPr>
          <p:nvPr/>
        </p:nvCxnSpPr>
        <p:spPr bwMode="auto">
          <a:xfrm>
            <a:off x="4068763" y="4887913"/>
            <a:ext cx="25082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29" name="Text Box 31">
            <a:extLst>
              <a:ext uri="{FF2B5EF4-FFF2-40B4-BE49-F238E27FC236}">
                <a16:creationId xmlns:a16="http://schemas.microsoft.com/office/drawing/2014/main" id="{FD387686-039C-7548-AA7A-6A41F1301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1257300"/>
            <a:ext cx="3097212" cy="183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Hinterfragen der Eigendiagnose bzw. des Arzneimittelwunsches – Offene Fragen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Beschwerden liegen vor? (Kratzen, Brennen, Schluckbeschwer-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den, Kloßgefühl, Heiserkeit, dumpfer Schmerz, Seitenbetonung?)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Seit wann? (Akut, chronisch?)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Wann treten die Beschwerden auf? (Frühmorgens, im Tagesverlauf?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Weitere Begleitsymptome? (Fieber, Grippesymptome, eitrige Mandeln,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Stimmverlust, Husten, Sinusitis, Mittelohrentzündung, Hautausschlag,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geschwollene Lymphknoten, Sodbrennen?)</a:t>
            </a:r>
          </a:p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Weitere Fragen, z. B.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Wurden die Beschwerden schon durch den Arzt abgeklärt?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Erfahrungen mit dem AM wurden gemacht?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Liegen noch andere Erkrankungen vor? (Allergien, Reflux, Bluthoch-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druck, Schilddrüsenerkrankung, Diabetes, HIV?)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Welche AM werden regelmäßig/zur Zeit angewendet (verordnet/SM)? 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  (UAW z. B. durch ACE-Hemmer, Anticholinergika, trizyklische </a:t>
            </a:r>
            <a:r>
              <a:rPr lang="de-DE" altLang="de-DE" sz="700" dirty="0" err="1">
                <a:latin typeface="Arial" panose="020B0604020202020204" pitchFamily="34" charset="0"/>
              </a:rPr>
              <a:t>Antide</a:t>
            </a:r>
            <a:r>
              <a:rPr lang="de-DE" altLang="de-DE" sz="700" dirty="0">
                <a:latin typeface="Arial" panose="020B0604020202020204" pitchFamily="34" charset="0"/>
              </a:rPr>
              <a:t>- </a:t>
            </a:r>
            <a:br>
              <a:rPr lang="de-DE" altLang="de-DE" sz="700" dirty="0">
                <a:latin typeface="Arial" panose="020B0604020202020204" pitchFamily="34" charset="0"/>
              </a:rPr>
            </a:br>
            <a:r>
              <a:rPr lang="de-DE" altLang="de-DE" sz="700" dirty="0">
                <a:latin typeface="Arial" panose="020B0604020202020204" pitchFamily="34" charset="0"/>
              </a:rPr>
              <a:t>  </a:t>
            </a:r>
            <a:r>
              <a:rPr lang="de-DE" altLang="de-DE" sz="700" dirty="0" err="1">
                <a:latin typeface="Arial" panose="020B0604020202020204" pitchFamily="34" charset="0"/>
              </a:rPr>
              <a:t>pressiva</a:t>
            </a:r>
            <a:r>
              <a:rPr lang="de-DE" altLang="de-DE" sz="700" dirty="0">
                <a:latin typeface="Arial" panose="020B0604020202020204" pitchFamily="34" charset="0"/>
              </a:rPr>
              <a:t>, Neuroleptika, </a:t>
            </a:r>
            <a:r>
              <a:rPr lang="de-DE" altLang="de-DE" sz="700" dirty="0" err="1">
                <a:latin typeface="Arial" panose="020B0604020202020204" pitchFamily="34" charset="0"/>
              </a:rPr>
              <a:t>Novaminsulfon</a:t>
            </a:r>
            <a:r>
              <a:rPr lang="de-DE" altLang="de-DE" sz="700" dirty="0">
                <a:latin typeface="Arial" panose="020B0604020202020204" pitchFamily="34" charset="0"/>
              </a:rPr>
              <a:t>, inhalative Glucocorticoide)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- Besteht eine Patientendatei (Kundenkarte)?</a:t>
            </a:r>
          </a:p>
        </p:txBody>
      </p:sp>
      <p:cxnSp>
        <p:nvCxnSpPr>
          <p:cNvPr id="5130" name="Gerade Verbindung 100">
            <a:extLst>
              <a:ext uri="{FF2B5EF4-FFF2-40B4-BE49-F238E27FC236}">
                <a16:creationId xmlns:a16="http://schemas.microsoft.com/office/drawing/2014/main" id="{A392CAE1-FAAE-20B3-C4A9-A6D4D724F2D8}"/>
              </a:ext>
            </a:extLst>
          </p:cNvPr>
          <p:cNvCxnSpPr>
            <a:cxnSpLocks noChangeShapeType="1"/>
            <a:stCxn id="5145" idx="3"/>
            <a:endCxn id="5129" idx="1"/>
          </p:cNvCxnSpPr>
          <p:nvPr/>
        </p:nvCxnSpPr>
        <p:spPr bwMode="auto">
          <a:xfrm flipV="1">
            <a:off x="4067175" y="2176013"/>
            <a:ext cx="25241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1" name="Freeform 24">
            <a:extLst>
              <a:ext uri="{FF2B5EF4-FFF2-40B4-BE49-F238E27FC236}">
                <a16:creationId xmlns:a16="http://schemas.microsoft.com/office/drawing/2014/main" id="{27ADA3A0-B4EB-E182-E14D-CA7BB72E06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9588" y="719138"/>
            <a:ext cx="563562" cy="4381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2" name="Freeform 24">
            <a:extLst>
              <a:ext uri="{FF2B5EF4-FFF2-40B4-BE49-F238E27FC236}">
                <a16:creationId xmlns:a16="http://schemas.microsoft.com/office/drawing/2014/main" id="{406DCA05-CB65-8C81-7156-E2F51B647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3072621"/>
            <a:ext cx="563562" cy="109606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33" name="Text Box 31">
            <a:extLst>
              <a:ext uri="{FF2B5EF4-FFF2-40B4-BE49-F238E27FC236}">
                <a16:creationId xmlns:a16="http://schemas.microsoft.com/office/drawing/2014/main" id="{0995B70E-60D3-A781-D53B-B6C2EB6B4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3047493"/>
            <a:ext cx="3240087" cy="1158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Grenzen der Selbstmedikation</a:t>
            </a:r>
          </a:p>
          <a:p>
            <a:pPr>
              <a:lnSpc>
                <a:spcPct val="90000"/>
              </a:lnSpc>
            </a:pPr>
            <a:r>
              <a:rPr lang="de-DE" altLang="de-DE" sz="700" dirty="0">
                <a:latin typeface="Arial" panose="020B0604020202020204" pitchFamily="34" charset="0"/>
              </a:rPr>
              <a:t>können z. B. sein: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Chronische Halsschmerzen oder einseitige Halsschmerzen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Schmerzen verbunden mit Fieber (&gt; 39 °C)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Vergrößerte/eitrige Mandeln; eitriger Auswurf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Geschwollene, druckschmerzhafte Lymphknoten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Tonsillitis („Angina“)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Refluxerkrankung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Verletzung, Verbrühung, Verätzung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Verdacht auf UAW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Anwender des Arzneimittels</a:t>
            </a:r>
          </a:p>
        </p:txBody>
      </p:sp>
      <p:cxnSp>
        <p:nvCxnSpPr>
          <p:cNvPr id="5134" name="Gerade Verbindung 100">
            <a:extLst>
              <a:ext uri="{FF2B5EF4-FFF2-40B4-BE49-F238E27FC236}">
                <a16:creationId xmlns:a16="http://schemas.microsoft.com/office/drawing/2014/main" id="{ED814235-3E36-659D-B7ED-A1C3022D3D3F}"/>
              </a:ext>
            </a:extLst>
          </p:cNvPr>
          <p:cNvCxnSpPr>
            <a:cxnSpLocks noChangeShapeType="1"/>
            <a:stCxn id="5148" idx="3"/>
            <a:endCxn id="5133" idx="1"/>
          </p:cNvCxnSpPr>
          <p:nvPr/>
        </p:nvCxnSpPr>
        <p:spPr bwMode="auto">
          <a:xfrm>
            <a:off x="3816350" y="3626882"/>
            <a:ext cx="503238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35" name="Text Box 10">
            <a:extLst>
              <a:ext uri="{FF2B5EF4-FFF2-40B4-BE49-F238E27FC236}">
                <a16:creationId xmlns:a16="http://schemas.microsoft.com/office/drawing/2014/main" id="{834E4759-2193-7649-FF2A-1308C16F8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7913" y="6064244"/>
            <a:ext cx="1719262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Informationen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über das Arzneimittel</a:t>
            </a:r>
          </a:p>
        </p:txBody>
      </p:sp>
      <p:sp>
        <p:nvSpPr>
          <p:cNvPr id="3088" name="Text Box 37">
            <a:extLst>
              <a:ext uri="{FF2B5EF4-FFF2-40B4-BE49-F238E27FC236}">
                <a16:creationId xmlns:a16="http://schemas.microsoft.com/office/drawing/2014/main" id="{D307EDBD-5035-9807-E221-B64E9CD0AF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5621323"/>
            <a:ext cx="3236912" cy="125572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Informationsinhalte am Beispiel </a:t>
            </a:r>
            <a:r>
              <a:rPr lang="de-DE" altLang="de-DE" sz="700" b="1" dirty="0" err="1">
                <a:latin typeface="Arial" pitchFamily="34" charset="0"/>
              </a:rPr>
              <a:t>Ambroxol</a:t>
            </a:r>
            <a:endParaRPr lang="de-DE" altLang="de-DE" sz="700" b="1" dirty="0"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Dos.: </a:t>
            </a:r>
            <a:r>
              <a:rPr lang="de-DE" altLang="de-DE" sz="700" dirty="0" err="1">
                <a:latin typeface="Arial" pitchFamily="34" charset="0"/>
              </a:rPr>
              <a:t>Erw</a:t>
            </a:r>
            <a:r>
              <a:rPr lang="de-DE" altLang="de-DE" sz="700" dirty="0">
                <a:latin typeface="Arial" pitchFamily="34" charset="0"/>
              </a:rPr>
              <a:t>. und Kinder &gt; 12 J</a:t>
            </a:r>
            <a:r>
              <a:rPr lang="de-DE" sz="700" b="0" i="0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 6-mal tgl. 1 Lutschtablette zu 15 mg</a:t>
            </a:r>
            <a:r>
              <a:rPr lang="de-DE" altLang="de-DE" sz="700" dirty="0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</a:t>
            </a:r>
            <a:r>
              <a:rPr lang="de-DE" altLang="de-DE" sz="700" dirty="0" err="1">
                <a:latin typeface="Arial" pitchFamily="34" charset="0"/>
              </a:rPr>
              <a:t>Anw</a:t>
            </a:r>
            <a:r>
              <a:rPr lang="de-DE" altLang="de-DE" sz="700" dirty="0">
                <a:latin typeface="Arial" pitchFamily="34" charset="0"/>
              </a:rPr>
              <a:t>.: gleichmäßig über den Tag verteilt lutschen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Behandlungsdauer: max. 3 Tage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Wirkung: lokalanästhetische und </a:t>
            </a:r>
            <a:r>
              <a:rPr lang="de-DE" altLang="de-DE" sz="700" dirty="0" err="1">
                <a:latin typeface="Arial" pitchFamily="34" charset="0"/>
              </a:rPr>
              <a:t>sekretolytische</a:t>
            </a:r>
            <a:r>
              <a:rPr lang="de-DE" altLang="de-DE" sz="700" dirty="0">
                <a:latin typeface="Arial" pitchFamily="34" charset="0"/>
              </a:rPr>
              <a:t> Wirkung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UAW: Veränderung der Geschmackswahrnehmung, Taubheitsgefühl 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der Zunge, leichte Magen-Darm-Störungen, allergische Hautreaktion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Arzneimittel kühl und trocken aufbewahren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defRPr/>
            </a:pPr>
            <a:r>
              <a:rPr lang="de-DE" altLang="de-DE" sz="700" i="1" dirty="0">
                <a:latin typeface="Arial" pitchFamily="34" charset="0"/>
              </a:rPr>
              <a:t>Grenzen der Selbstmedikation: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Auftreten der unter Grenzen der Selbstmedikation genannten Beschwerden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Persistieren der Beschwerden über einen längeren Zeitraum (3 Tage)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  bzw. Verschlechterung oder Hinzukommen weiterer Symptome</a:t>
            </a:r>
          </a:p>
        </p:txBody>
      </p:sp>
      <p:sp>
        <p:nvSpPr>
          <p:cNvPr id="5137" name="Freeform 24">
            <a:extLst>
              <a:ext uri="{FF2B5EF4-FFF2-40B4-BE49-F238E27FC236}">
                <a16:creationId xmlns:a16="http://schemas.microsoft.com/office/drawing/2014/main" id="{0A5A14CE-6D75-9291-75BF-A05892D17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5603875"/>
            <a:ext cx="542925" cy="125572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38" name="Gerade Verbindung mit Pfeil 78">
            <a:extLst>
              <a:ext uri="{FF2B5EF4-FFF2-40B4-BE49-F238E27FC236}">
                <a16:creationId xmlns:a16="http://schemas.microsoft.com/office/drawing/2014/main" id="{6A0296E3-5340-A50E-FAAA-3815DFB8E445}"/>
              </a:ext>
            </a:extLst>
          </p:cNvPr>
          <p:cNvCxnSpPr>
            <a:cxnSpLocks noChangeShapeType="1"/>
            <a:stCxn id="5135" idx="2"/>
            <a:endCxn id="5160" idx="0"/>
          </p:cNvCxnSpPr>
          <p:nvPr/>
        </p:nvCxnSpPr>
        <p:spPr bwMode="auto">
          <a:xfrm flipH="1">
            <a:off x="3203575" y="6434131"/>
            <a:ext cx="3969" cy="915779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Gerade Verbindung 110">
            <a:extLst>
              <a:ext uri="{FF2B5EF4-FFF2-40B4-BE49-F238E27FC236}">
                <a16:creationId xmlns:a16="http://schemas.microsoft.com/office/drawing/2014/main" id="{EF55A5C0-5C89-9391-6E48-1085E0EBBAB5}"/>
              </a:ext>
            </a:extLst>
          </p:cNvPr>
          <p:cNvCxnSpPr>
            <a:cxnSpLocks noChangeShapeType="1"/>
            <a:stCxn id="5135" idx="3"/>
            <a:endCxn id="3088" idx="1"/>
          </p:cNvCxnSpPr>
          <p:nvPr/>
        </p:nvCxnSpPr>
        <p:spPr bwMode="auto">
          <a:xfrm flipV="1">
            <a:off x="4067175" y="6249187"/>
            <a:ext cx="25241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0" name="Text Box 53">
            <a:extLst>
              <a:ext uri="{FF2B5EF4-FFF2-40B4-BE49-F238E27FC236}">
                <a16:creationId xmlns:a16="http://schemas.microsoft.com/office/drawing/2014/main" id="{621C18C4-401E-271E-E84D-F365A115A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455988"/>
            <a:ext cx="274637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41" name="Text Box 53">
            <a:extLst>
              <a:ext uri="{FF2B5EF4-FFF2-40B4-BE49-F238E27FC236}">
                <a16:creationId xmlns:a16="http://schemas.microsoft.com/office/drawing/2014/main" id="{99AFE52A-A25A-A513-6C0A-7976EFF2E5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68650" y="4356100"/>
            <a:ext cx="395288" cy="17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cxnSp>
        <p:nvCxnSpPr>
          <p:cNvPr id="5142" name="Form 98">
            <a:extLst>
              <a:ext uri="{FF2B5EF4-FFF2-40B4-BE49-F238E27FC236}">
                <a16:creationId xmlns:a16="http://schemas.microsoft.com/office/drawing/2014/main" id="{B01BFF52-7CFF-0129-5B53-B00B8E6D8727}"/>
              </a:ext>
            </a:extLst>
          </p:cNvPr>
          <p:cNvCxnSpPr>
            <a:cxnSpLocks noChangeShapeType="1"/>
            <a:stCxn id="5156" idx="2"/>
            <a:endCxn id="5151" idx="1"/>
          </p:cNvCxnSpPr>
          <p:nvPr/>
        </p:nvCxnSpPr>
        <p:spPr bwMode="auto">
          <a:xfrm rot="16200000" flipH="1">
            <a:off x="1205429" y="3753366"/>
            <a:ext cx="738743" cy="1530350"/>
          </a:xfrm>
          <a:prstGeom prst="bentConnector2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3" name="Textfeld 29">
            <a:extLst>
              <a:ext uri="{FF2B5EF4-FFF2-40B4-BE49-F238E27FC236}">
                <a16:creationId xmlns:a16="http://schemas.microsoft.com/office/drawing/2014/main" id="{B9FD246C-10D1-8AEF-81F0-A65DC85A9767}"/>
              </a:ext>
            </a:extLst>
          </p:cNvPr>
          <p:cNvSpPr txBox="1"/>
          <p:nvPr/>
        </p:nvSpPr>
        <p:spPr>
          <a:xfrm>
            <a:off x="438150" y="131763"/>
            <a:ext cx="6683375" cy="43021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400" b="1" dirty="0">
                <a:latin typeface="Arial" pitchFamily="34" charset="0"/>
                <a:cs typeface="Arial" pitchFamily="34" charset="0"/>
              </a:rPr>
              <a:t>Information und Beratung Selbstmedikation Halsschmerzen</a:t>
            </a:r>
          </a:p>
          <a:p>
            <a:pPr algn="ctr">
              <a:defRPr/>
            </a:pPr>
            <a:r>
              <a:rPr lang="de-DE" sz="800" dirty="0">
                <a:latin typeface="Arial" pitchFamily="34" charset="0"/>
                <a:cs typeface="Arial" pitchFamily="34" charset="0"/>
              </a:rPr>
              <a:t>Stand: 28.11.2023</a:t>
            </a:r>
          </a:p>
        </p:txBody>
      </p:sp>
      <p:sp>
        <p:nvSpPr>
          <p:cNvPr id="5144" name="Flussdiagramm: Alternativer Prozess 43">
            <a:extLst>
              <a:ext uri="{FF2B5EF4-FFF2-40B4-BE49-F238E27FC236}">
                <a16:creationId xmlns:a16="http://schemas.microsoft.com/office/drawing/2014/main" id="{DD842BD3-5723-6BB3-8F00-33ECF7FF2A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649288"/>
            <a:ext cx="1727200" cy="57626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Patient mit  Arzneimittelwunsch bzw. Eigendiagnose </a:t>
            </a:r>
          </a:p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Halsschmerzen</a:t>
            </a:r>
          </a:p>
        </p:txBody>
      </p:sp>
      <p:sp>
        <p:nvSpPr>
          <p:cNvPr id="5145" name="Flussdiagramm: Prozess 45">
            <a:extLst>
              <a:ext uri="{FF2B5EF4-FFF2-40B4-BE49-F238E27FC236}">
                <a16:creationId xmlns:a16="http://schemas.microsoft.com/office/drawing/2014/main" id="{73C1A2A6-EC53-F905-1486-0C444EBED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1910901"/>
            <a:ext cx="1727200" cy="530225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Hinterfragen der Eigendiagnose bzw. des Arzneimittelwunsches</a:t>
            </a:r>
          </a:p>
        </p:txBody>
      </p:sp>
      <p:cxnSp>
        <p:nvCxnSpPr>
          <p:cNvPr id="5146" name="Gerade Verbindung mit Pfeil 50">
            <a:extLst>
              <a:ext uri="{FF2B5EF4-FFF2-40B4-BE49-F238E27FC236}">
                <a16:creationId xmlns:a16="http://schemas.microsoft.com/office/drawing/2014/main" id="{94358CAA-9718-9517-582B-F955840FA4B0}"/>
              </a:ext>
            </a:extLst>
          </p:cNvPr>
          <p:cNvCxnSpPr>
            <a:cxnSpLocks noChangeShapeType="1"/>
            <a:stCxn id="5144" idx="2"/>
            <a:endCxn id="5145" idx="0"/>
          </p:cNvCxnSpPr>
          <p:nvPr/>
        </p:nvCxnSpPr>
        <p:spPr bwMode="auto">
          <a:xfrm>
            <a:off x="3203575" y="1225550"/>
            <a:ext cx="0" cy="68535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Gerade Verbindung mit Pfeil 61">
            <a:extLst>
              <a:ext uri="{FF2B5EF4-FFF2-40B4-BE49-F238E27FC236}">
                <a16:creationId xmlns:a16="http://schemas.microsoft.com/office/drawing/2014/main" id="{4784916C-4D27-A8E5-992A-B375404FE38B}"/>
              </a:ext>
            </a:extLst>
          </p:cNvPr>
          <p:cNvCxnSpPr>
            <a:cxnSpLocks noChangeShapeType="1"/>
            <a:stCxn id="5145" idx="2"/>
            <a:endCxn id="5148" idx="0"/>
          </p:cNvCxnSpPr>
          <p:nvPr/>
        </p:nvCxnSpPr>
        <p:spPr bwMode="auto">
          <a:xfrm>
            <a:off x="3203575" y="2441126"/>
            <a:ext cx="794" cy="6991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48" name="Flussdiagramm: Verzweigung 65">
            <a:extLst>
              <a:ext uri="{FF2B5EF4-FFF2-40B4-BE49-F238E27FC236}">
                <a16:creationId xmlns:a16="http://schemas.microsoft.com/office/drawing/2014/main" id="{6115FF38-61F8-6ADF-54D7-B79AF978AF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2388" y="3140313"/>
            <a:ext cx="1223962" cy="973138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49" name="Flussdiagramm: Prozess 67">
            <a:extLst>
              <a:ext uri="{FF2B5EF4-FFF2-40B4-BE49-F238E27FC236}">
                <a16:creationId xmlns:a16="http://schemas.microsoft.com/office/drawing/2014/main" id="{666BA528-0DC6-9B31-6366-2422D9BA74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3464957"/>
            <a:ext cx="828675" cy="32385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Arztbesuch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empfehlen</a:t>
            </a:r>
          </a:p>
        </p:txBody>
      </p:sp>
      <p:cxnSp>
        <p:nvCxnSpPr>
          <p:cNvPr id="5150" name="Gerade Verbindung mit Pfeil 69">
            <a:extLst>
              <a:ext uri="{FF2B5EF4-FFF2-40B4-BE49-F238E27FC236}">
                <a16:creationId xmlns:a16="http://schemas.microsoft.com/office/drawing/2014/main" id="{C8E7CC35-81D9-01A3-7138-204F9949FCFA}"/>
              </a:ext>
            </a:extLst>
          </p:cNvPr>
          <p:cNvCxnSpPr>
            <a:cxnSpLocks noChangeShapeType="1"/>
            <a:stCxn id="5148" idx="1"/>
            <a:endCxn id="5149" idx="3"/>
          </p:cNvCxnSpPr>
          <p:nvPr/>
        </p:nvCxnSpPr>
        <p:spPr bwMode="auto">
          <a:xfrm flipH="1">
            <a:off x="2447925" y="3626882"/>
            <a:ext cx="144463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1" name="Flussdiagramm: Prozess 77">
            <a:extLst>
              <a:ext uri="{FF2B5EF4-FFF2-40B4-BE49-F238E27FC236}">
                <a16:creationId xmlns:a16="http://schemas.microsoft.com/office/drawing/2014/main" id="{185C9C2E-6A78-83A8-0E8F-C778E2313B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4672013"/>
            <a:ext cx="1728788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Auswahl/Beurteilung des Arzneistoffs und des Fertigarzneimittels</a:t>
            </a:r>
          </a:p>
        </p:txBody>
      </p:sp>
      <p:sp>
        <p:nvSpPr>
          <p:cNvPr id="3105" name="Flussdiagramm: Alternativer Prozess 122">
            <a:extLst>
              <a:ext uri="{FF2B5EF4-FFF2-40B4-BE49-F238E27FC236}">
                <a16:creationId xmlns:a16="http://schemas.microsoft.com/office/drawing/2014/main" id="{ED2633D8-84EA-11A0-9CC2-6CAE60BA2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9299376"/>
            <a:ext cx="1727200" cy="493464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Ggf. Angebot weiterer pharmazeutischer Dienstleistungen</a:t>
            </a:r>
            <a:endParaRPr lang="de-DE" altLang="de-DE" sz="900" b="1" strike="sngStrike" dirty="0">
              <a:solidFill>
                <a:schemeClr val="bg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Text Box 31">
            <a:extLst>
              <a:ext uri="{FF2B5EF4-FFF2-40B4-BE49-F238E27FC236}">
                <a16:creationId xmlns:a16="http://schemas.microsoft.com/office/drawing/2014/main" id="{3A9AF549-B26F-BD4D-AB58-BCB7CAC20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697354"/>
            <a:ext cx="3060649" cy="4801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latin typeface="Arial" pitchFamily="34" charset="0"/>
              </a:rPr>
              <a:t>Anwender des Arzneimittels</a:t>
            </a:r>
          </a:p>
          <a:p>
            <a:pPr>
              <a:lnSpc>
                <a:spcPct val="90000"/>
              </a:lnSpc>
              <a:defRPr/>
            </a:pPr>
            <a:r>
              <a:rPr lang="de-DE" altLang="de-DE" sz="700" dirty="0">
                <a:latin typeface="Arial" pitchFamily="34" charset="0"/>
              </a:rPr>
              <a:t>Für wen ist das Arzneimittel?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Lebensalter, z. B. Kinder</a:t>
            </a:r>
            <a:endParaRPr lang="de-DE" altLang="de-DE" sz="700" strike="sngStrike" dirty="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latin typeface="Arial" pitchFamily="34" charset="0"/>
              </a:rPr>
              <a:t> Begleitumstände, z. B. Schwangerschaft, Stillzeit</a:t>
            </a:r>
          </a:p>
        </p:txBody>
      </p:sp>
      <p:cxnSp>
        <p:nvCxnSpPr>
          <p:cNvPr id="5154" name="Gerade Verbindung 100">
            <a:extLst>
              <a:ext uri="{FF2B5EF4-FFF2-40B4-BE49-F238E27FC236}">
                <a16:creationId xmlns:a16="http://schemas.microsoft.com/office/drawing/2014/main" id="{A312180C-B823-FE63-5429-D8BEE852778A}"/>
              </a:ext>
            </a:extLst>
          </p:cNvPr>
          <p:cNvCxnSpPr>
            <a:cxnSpLocks noChangeShapeType="1"/>
            <a:stCxn id="5144" idx="3"/>
            <a:endCxn id="3106" idx="1"/>
          </p:cNvCxnSpPr>
          <p:nvPr/>
        </p:nvCxnSpPr>
        <p:spPr bwMode="auto">
          <a:xfrm>
            <a:off x="4067175" y="937419"/>
            <a:ext cx="25241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5" name="Freeform 24">
            <a:extLst>
              <a:ext uri="{FF2B5EF4-FFF2-40B4-BE49-F238E27FC236}">
                <a16:creationId xmlns:a16="http://schemas.microsoft.com/office/drawing/2014/main" id="{CEE62433-4979-E745-F1DE-1D41CEF01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7640" y="1259968"/>
            <a:ext cx="542925" cy="1774825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56" name="Flussdiagramm: Verzweigung 65">
            <a:extLst>
              <a:ext uri="{FF2B5EF4-FFF2-40B4-BE49-F238E27FC236}">
                <a16:creationId xmlns:a16="http://schemas.microsoft.com/office/drawing/2014/main" id="{9FFD91E8-CCB3-ED1E-941D-4A3006EBF5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875" y="3104595"/>
            <a:ext cx="1333500" cy="1044575"/>
          </a:xfrm>
          <a:prstGeom prst="flowChartDecision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endParaRPr lang="de-DE" altLang="de-DE" sz="7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157" name="Gerade Verbindung mit Pfeil 69">
            <a:extLst>
              <a:ext uri="{FF2B5EF4-FFF2-40B4-BE49-F238E27FC236}">
                <a16:creationId xmlns:a16="http://schemas.microsoft.com/office/drawing/2014/main" id="{6D70A7E6-BDB3-0709-8A97-D500FCBEE4A6}"/>
              </a:ext>
            </a:extLst>
          </p:cNvPr>
          <p:cNvCxnSpPr>
            <a:cxnSpLocks noChangeShapeType="1"/>
            <a:stCxn id="5149" idx="1"/>
            <a:endCxn id="5156" idx="3"/>
          </p:cNvCxnSpPr>
          <p:nvPr/>
        </p:nvCxnSpPr>
        <p:spPr bwMode="auto">
          <a:xfrm flipH="1">
            <a:off x="1476375" y="3626882"/>
            <a:ext cx="142875" cy="1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8" name="Flussdiagramm: Alternativer Prozess 43">
            <a:extLst>
              <a:ext uri="{FF2B5EF4-FFF2-40B4-BE49-F238E27FC236}">
                <a16:creationId xmlns:a16="http://schemas.microsoft.com/office/drawing/2014/main" id="{618E33E0-0C37-E7CC-AD6B-EC0628FE1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250" y="2195513"/>
            <a:ext cx="1174750" cy="395287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Keine Abgabe des Arzneimittels</a:t>
            </a:r>
          </a:p>
        </p:txBody>
      </p:sp>
      <p:cxnSp>
        <p:nvCxnSpPr>
          <p:cNvPr id="5159" name="Gerade Verbindung mit Pfeil 69">
            <a:extLst>
              <a:ext uri="{FF2B5EF4-FFF2-40B4-BE49-F238E27FC236}">
                <a16:creationId xmlns:a16="http://schemas.microsoft.com/office/drawing/2014/main" id="{9AF3DC41-FDCD-E3F2-177E-90EA16E4CC8E}"/>
              </a:ext>
            </a:extLst>
          </p:cNvPr>
          <p:cNvCxnSpPr>
            <a:cxnSpLocks noChangeShapeType="1"/>
            <a:stCxn id="5156" idx="0"/>
            <a:endCxn id="5158" idx="2"/>
          </p:cNvCxnSpPr>
          <p:nvPr/>
        </p:nvCxnSpPr>
        <p:spPr bwMode="auto">
          <a:xfrm flipV="1">
            <a:off x="809625" y="2590800"/>
            <a:ext cx="0" cy="51379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0" name="Text Box 10">
            <a:extLst>
              <a:ext uri="{FF2B5EF4-FFF2-40B4-BE49-F238E27FC236}">
                <a16:creationId xmlns:a16="http://schemas.microsoft.com/office/drawing/2014/main" id="{A9DBA297-AB0A-6E3B-52FB-B1D8DA0221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7349910"/>
            <a:ext cx="1727200" cy="369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Unterstützende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Maßnahmen</a:t>
            </a:r>
          </a:p>
        </p:txBody>
      </p:sp>
      <p:sp>
        <p:nvSpPr>
          <p:cNvPr id="5161" name="Text Box 37">
            <a:extLst>
              <a:ext uri="{FF2B5EF4-FFF2-40B4-BE49-F238E27FC236}">
                <a16:creationId xmlns:a16="http://schemas.microsoft.com/office/drawing/2014/main" id="{EA20EA38-476E-8728-463B-C0F600595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9113" y="7100888"/>
            <a:ext cx="3230562" cy="86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Unterstützende Maßnahmen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Aufkleber auf der Packung mit Anwendungshinweisen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Ggf. Erläuterung und Mitgabe von Informationsmaterial</a:t>
            </a:r>
          </a:p>
          <a:p>
            <a:pPr>
              <a:lnSpc>
                <a:spcPct val="90000"/>
              </a:lnSpc>
            </a:pPr>
            <a:r>
              <a:rPr lang="de-DE" altLang="de-DE" sz="700" i="1" dirty="0">
                <a:latin typeface="Arial" panose="020B0604020202020204" pitchFamily="34" charset="0"/>
              </a:rPr>
              <a:t>Zusatzempfehlung: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Feuchtkalte Halswickel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Ausreichende Flüssigkeitszufuhr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Rauchen einstellen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Stimme schonen</a:t>
            </a:r>
          </a:p>
        </p:txBody>
      </p:sp>
      <p:sp>
        <p:nvSpPr>
          <p:cNvPr id="5162" name="Freeform 24">
            <a:extLst>
              <a:ext uri="{FF2B5EF4-FFF2-40B4-BE49-F238E27FC236}">
                <a16:creationId xmlns:a16="http://schemas.microsoft.com/office/drawing/2014/main" id="{6FD9A578-7DA2-AE47-8360-F88E9221D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7126288"/>
            <a:ext cx="542925" cy="82391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3" name="Gerade Verbindung 110">
            <a:extLst>
              <a:ext uri="{FF2B5EF4-FFF2-40B4-BE49-F238E27FC236}">
                <a16:creationId xmlns:a16="http://schemas.microsoft.com/office/drawing/2014/main" id="{08864D27-7B9E-0C9D-F0E8-C9FAF110CB92}"/>
              </a:ext>
            </a:extLst>
          </p:cNvPr>
          <p:cNvCxnSpPr>
            <a:cxnSpLocks noChangeShapeType="1"/>
            <a:stCxn id="5160" idx="3"/>
            <a:endCxn id="5161" idx="1"/>
          </p:cNvCxnSpPr>
          <p:nvPr/>
        </p:nvCxnSpPr>
        <p:spPr bwMode="auto">
          <a:xfrm flipV="1">
            <a:off x="4067175" y="7534853"/>
            <a:ext cx="261938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64" name="Text Box 10">
            <a:extLst>
              <a:ext uri="{FF2B5EF4-FFF2-40B4-BE49-F238E27FC236}">
                <a16:creationId xmlns:a16="http://schemas.microsoft.com/office/drawing/2014/main" id="{4724920D-6F16-E4F2-934E-1BE4F5F097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8111331"/>
            <a:ext cx="1727200" cy="3683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de-DE" altLang="de-DE" sz="900" b="1">
                <a:latin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</a:rPr>
              <a:t>des Arzneimittels</a:t>
            </a:r>
          </a:p>
        </p:txBody>
      </p:sp>
      <p:sp>
        <p:nvSpPr>
          <p:cNvPr id="5165" name="Text Box 37">
            <a:extLst>
              <a:ext uri="{FF2B5EF4-FFF2-40B4-BE49-F238E27FC236}">
                <a16:creationId xmlns:a16="http://schemas.microsoft.com/office/drawing/2014/main" id="{A22370DC-F390-438D-4310-A674905CE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9588" y="8104188"/>
            <a:ext cx="3040062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de-DE" altLang="de-DE" sz="700" b="1" dirty="0">
                <a:latin typeface="Arial" panose="020B0604020202020204" pitchFamily="34" charset="0"/>
              </a:rPr>
              <a:t>Abgabe des Arzneimittels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Rückfrage beim Patienten, ob noch weitere Fragen bestehen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de-DE" altLang="de-DE" sz="700" dirty="0">
                <a:latin typeface="Arial" panose="020B0604020202020204" pitchFamily="34" charset="0"/>
              </a:rPr>
              <a:t> Möglichkeiten der Kontaktaufnahme, z. B. telefonisch</a:t>
            </a:r>
          </a:p>
        </p:txBody>
      </p:sp>
      <p:sp>
        <p:nvSpPr>
          <p:cNvPr id="5166" name="Freeform 24">
            <a:extLst>
              <a:ext uri="{FF2B5EF4-FFF2-40B4-BE49-F238E27FC236}">
                <a16:creationId xmlns:a16="http://schemas.microsoft.com/office/drawing/2014/main" id="{3011AB30-3EA1-078B-017B-F8011F992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9113" y="8134350"/>
            <a:ext cx="542925" cy="32385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cxnSp>
        <p:nvCxnSpPr>
          <p:cNvPr id="5167" name="Gerade Verbindung 110">
            <a:extLst>
              <a:ext uri="{FF2B5EF4-FFF2-40B4-BE49-F238E27FC236}">
                <a16:creationId xmlns:a16="http://schemas.microsoft.com/office/drawing/2014/main" id="{E59BE2AB-9B41-8E18-8A64-46585C638FBE}"/>
              </a:ext>
            </a:extLst>
          </p:cNvPr>
          <p:cNvCxnSpPr>
            <a:cxnSpLocks noChangeShapeType="1"/>
            <a:stCxn id="5164" idx="3"/>
            <a:endCxn id="5165" idx="1"/>
          </p:cNvCxnSpPr>
          <p:nvPr/>
        </p:nvCxnSpPr>
        <p:spPr bwMode="auto">
          <a:xfrm>
            <a:off x="4067175" y="8295481"/>
            <a:ext cx="252413" cy="1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68" name="Gerade Verbindung mit Pfeil 78">
            <a:extLst>
              <a:ext uri="{FF2B5EF4-FFF2-40B4-BE49-F238E27FC236}">
                <a16:creationId xmlns:a16="http://schemas.microsoft.com/office/drawing/2014/main" id="{6794AF1D-3AC4-D9DA-E0C3-878932CC16FD}"/>
              </a:ext>
            </a:extLst>
          </p:cNvPr>
          <p:cNvCxnSpPr>
            <a:cxnSpLocks noChangeShapeType="1"/>
            <a:stCxn id="5160" idx="2"/>
            <a:endCxn id="5164" idx="0"/>
          </p:cNvCxnSpPr>
          <p:nvPr/>
        </p:nvCxnSpPr>
        <p:spPr bwMode="auto">
          <a:xfrm>
            <a:off x="3203575" y="7719797"/>
            <a:ext cx="0" cy="391534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121" name="Text Box 10">
            <a:extLst>
              <a:ext uri="{FF2B5EF4-FFF2-40B4-BE49-F238E27FC236}">
                <a16:creationId xmlns:a16="http://schemas.microsoft.com/office/drawing/2014/main" id="{35A9C1A9-FC49-0DAE-AAFA-86DEC8795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8696644"/>
            <a:ext cx="1727200" cy="369887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Ggf. Pflege der </a:t>
            </a:r>
            <a:b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</a:br>
            <a:r>
              <a:rPr lang="de-DE" altLang="de-DE" sz="9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Patientendatei</a:t>
            </a:r>
          </a:p>
        </p:txBody>
      </p:sp>
      <p:sp>
        <p:nvSpPr>
          <p:cNvPr id="3122" name="Text Box 37">
            <a:extLst>
              <a:ext uri="{FF2B5EF4-FFF2-40B4-BE49-F238E27FC236}">
                <a16:creationId xmlns:a16="http://schemas.microsoft.com/office/drawing/2014/main" id="{43E0E091-59A5-3CBB-86EF-3223D553D7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8689996"/>
            <a:ext cx="3240087" cy="38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de-DE" altLang="de-DE" sz="700" b="1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Pflege der Patientendatei </a:t>
            </a:r>
            <a:r>
              <a:rPr lang="de-DE" sz="700" b="0" i="0" u="none" strike="noStrike" baseline="0" dirty="0">
                <a:solidFill>
                  <a:srgbClr val="808080"/>
                </a:solidFill>
                <a:latin typeface="Arial" panose="020B0604020202020204" pitchFamily="34" charset="0"/>
              </a:rPr>
              <a:t>(Kundenkarte)</a:t>
            </a:r>
            <a:endParaRPr lang="de-DE" altLang="de-DE" sz="700" b="1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Wird der Patient in der Datei geführt, Daten aktualisieren</a:t>
            </a:r>
          </a:p>
          <a:p>
            <a:pPr>
              <a:lnSpc>
                <a:spcPct val="90000"/>
              </a:lnSpc>
              <a:buFontTx/>
              <a:buChar char="-"/>
              <a:defRPr/>
            </a:pPr>
            <a:r>
              <a:rPr lang="de-DE" altLang="de-DE" sz="700" dirty="0">
                <a:solidFill>
                  <a:schemeClr val="bg1">
                    <a:lumMod val="50000"/>
                  </a:schemeClr>
                </a:solidFill>
                <a:latin typeface="Arial" pitchFamily="34" charset="0"/>
              </a:rPr>
              <a:t>Wird der Patient noch nicht in der Datei geführt, ggf. Aufnahme anbieten</a:t>
            </a:r>
          </a:p>
        </p:txBody>
      </p:sp>
      <p:cxnSp>
        <p:nvCxnSpPr>
          <p:cNvPr id="3123" name="Gerade Verbindung mit Pfeil 78">
            <a:extLst>
              <a:ext uri="{FF2B5EF4-FFF2-40B4-BE49-F238E27FC236}">
                <a16:creationId xmlns:a16="http://schemas.microsoft.com/office/drawing/2014/main" id="{2770B2A6-CFB4-3226-C26B-3F90962A7A5F}"/>
              </a:ext>
            </a:extLst>
          </p:cNvPr>
          <p:cNvCxnSpPr>
            <a:cxnSpLocks noChangeShapeType="1"/>
            <a:stCxn id="3121" idx="2"/>
            <a:endCxn id="3105" idx="0"/>
          </p:cNvCxnSpPr>
          <p:nvPr/>
        </p:nvCxnSpPr>
        <p:spPr bwMode="auto">
          <a:xfrm>
            <a:off x="3203575" y="9066531"/>
            <a:ext cx="0" cy="232845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4" name="Gerade Verbindung mit Pfeil 78">
            <a:extLst>
              <a:ext uri="{FF2B5EF4-FFF2-40B4-BE49-F238E27FC236}">
                <a16:creationId xmlns:a16="http://schemas.microsoft.com/office/drawing/2014/main" id="{B818E23C-8C6A-AB04-CEFF-3EE6B02CA6B7}"/>
              </a:ext>
            </a:extLst>
          </p:cNvPr>
          <p:cNvCxnSpPr>
            <a:cxnSpLocks noChangeShapeType="1"/>
            <a:stCxn id="5164" idx="2"/>
            <a:endCxn id="3121" idx="0"/>
          </p:cNvCxnSpPr>
          <p:nvPr/>
        </p:nvCxnSpPr>
        <p:spPr bwMode="auto">
          <a:xfrm>
            <a:off x="3203575" y="8479631"/>
            <a:ext cx="0" cy="217013"/>
          </a:xfrm>
          <a:prstGeom prst="straightConnector1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 type="triangle" w="med" len="med"/>
          </a:ln>
        </p:spPr>
      </p:cxnSp>
      <p:cxnSp>
        <p:nvCxnSpPr>
          <p:cNvPr id="3125" name="Gerade Verbindung 110">
            <a:extLst>
              <a:ext uri="{FF2B5EF4-FFF2-40B4-BE49-F238E27FC236}">
                <a16:creationId xmlns:a16="http://schemas.microsoft.com/office/drawing/2014/main" id="{8397789A-7DD9-5B8A-7739-549C075B4DFC}"/>
              </a:ext>
            </a:extLst>
          </p:cNvPr>
          <p:cNvCxnSpPr>
            <a:cxnSpLocks noChangeShapeType="1"/>
            <a:stCxn id="3121" idx="3"/>
            <a:endCxn id="3122" idx="1"/>
          </p:cNvCxnSpPr>
          <p:nvPr/>
        </p:nvCxnSpPr>
        <p:spPr bwMode="auto">
          <a:xfrm flipV="1">
            <a:off x="4067175" y="8881587"/>
            <a:ext cx="258763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3126" name="Freeform 24">
            <a:extLst>
              <a:ext uri="{FF2B5EF4-FFF2-40B4-BE49-F238E27FC236}">
                <a16:creationId xmlns:a16="http://schemas.microsoft.com/office/drawing/2014/main" id="{A567D120-FAB9-0053-44E5-552A557CBD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8696346"/>
            <a:ext cx="542925" cy="376832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  <p:cxnSp>
        <p:nvCxnSpPr>
          <p:cNvPr id="3127" name="Gerade Verbindung 161">
            <a:extLst>
              <a:ext uri="{FF2B5EF4-FFF2-40B4-BE49-F238E27FC236}">
                <a16:creationId xmlns:a16="http://schemas.microsoft.com/office/drawing/2014/main" id="{982FBB9C-75FF-F7A6-3DBC-D1187921D8E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900" y="8547100"/>
            <a:ext cx="7164388" cy="0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prstDash val="lgDash"/>
            <a:round/>
            <a:headEnd/>
            <a:tailEnd/>
          </a:ln>
        </p:spPr>
      </p:cxnSp>
      <p:sp>
        <p:nvSpPr>
          <p:cNvPr id="5176" name="Text Box 53">
            <a:extLst>
              <a:ext uri="{FF2B5EF4-FFF2-40B4-BE49-F238E27FC236}">
                <a16:creationId xmlns:a16="http://schemas.microsoft.com/office/drawing/2014/main" id="{CBDE79AD-05D1-B73D-D59C-93F2601CB4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427538"/>
            <a:ext cx="273050" cy="17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Ja</a:t>
            </a:r>
          </a:p>
        </p:txBody>
      </p:sp>
      <p:sp>
        <p:nvSpPr>
          <p:cNvPr id="5177" name="Text Box 53">
            <a:extLst>
              <a:ext uri="{FF2B5EF4-FFF2-40B4-BE49-F238E27FC236}">
                <a16:creationId xmlns:a16="http://schemas.microsoft.com/office/drawing/2014/main" id="{E682EF36-8E3A-F71B-D1BD-891A8BDE5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808288"/>
            <a:ext cx="395288" cy="17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de-DE" sz="600">
                <a:latin typeface="Arial" panose="020B0604020202020204" pitchFamily="34" charset="0"/>
              </a:rPr>
              <a:t>Nein</a:t>
            </a:r>
          </a:p>
        </p:txBody>
      </p:sp>
      <p:sp>
        <p:nvSpPr>
          <p:cNvPr id="5178" name="Textfeld 1">
            <a:extLst>
              <a:ext uri="{FF2B5EF4-FFF2-40B4-BE49-F238E27FC236}">
                <a16:creationId xmlns:a16="http://schemas.microsoft.com/office/drawing/2014/main" id="{A87401EB-2B68-E5FC-4390-B8E1849AF2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2388" y="3372882"/>
            <a:ext cx="1208879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>
                <a:latin typeface="Arial" panose="020B0604020202020204" pitchFamily="34" charset="0"/>
                <a:cs typeface="Arial" panose="020B0604020202020204" pitchFamily="34" charset="0"/>
              </a:rPr>
              <a:t>Grenzen der Selbstmedikation überschritten?</a:t>
            </a:r>
          </a:p>
        </p:txBody>
      </p:sp>
      <p:sp>
        <p:nvSpPr>
          <p:cNvPr id="5179" name="Textfeld 2">
            <a:extLst>
              <a:ext uri="{FF2B5EF4-FFF2-40B4-BE49-F238E27FC236}">
                <a16:creationId xmlns:a16="http://schemas.microsoft.com/office/drawing/2014/main" id="{101940E9-CD39-3744-BBC8-A15293F802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350" y="3194050"/>
            <a:ext cx="1082675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Abgabe </a:t>
            </a:r>
            <a:b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altLang="de-DE" sz="900" b="1">
                <a:latin typeface="Arial" panose="020B0604020202020204" pitchFamily="34" charset="0"/>
                <a:cs typeface="Arial" panose="020B0604020202020204" pitchFamily="34" charset="0"/>
              </a:rPr>
              <a:t>des AM in angemessener Menge bis zum Arztbesuch</a:t>
            </a:r>
            <a:endParaRPr lang="de-DE" altLang="de-DE" sz="900"/>
          </a:p>
        </p:txBody>
      </p:sp>
      <p:sp>
        <p:nvSpPr>
          <p:cNvPr id="14" name="Text Box 37">
            <a:extLst>
              <a:ext uri="{FF2B5EF4-FFF2-40B4-BE49-F238E27FC236}">
                <a16:creationId xmlns:a16="http://schemas.microsoft.com/office/drawing/2014/main" id="{C8AE090C-BC24-756B-AC21-73CECDB84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5938" y="9392220"/>
            <a:ext cx="32400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R="0" algn="l" rtl="0"/>
            <a:r>
              <a:rPr lang="de-DE" sz="700" b="1" i="0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Angebot weiterer pharmazeutischer Dienstleistungen</a:t>
            </a:r>
            <a:endParaRPr lang="de-DE" sz="700" b="0" i="0" u="none" strike="noStrike" baseline="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R="0" algn="l" rtl="0"/>
            <a:r>
              <a:rPr lang="de-DE" sz="7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Insbesondere </a:t>
            </a:r>
            <a:r>
              <a:rPr lang="de-DE" sz="700" b="0" i="1" u="none" strike="noStrike" baseline="0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pDL</a:t>
            </a:r>
            <a:r>
              <a:rPr lang="de-DE" sz="700" b="0" i="1" u="none" strike="noStrike" baseline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</a:rPr>
              <a:t> nach § 129 Abs. 5e SGB V</a:t>
            </a:r>
            <a:endParaRPr lang="de-DE" altLang="de-DE" sz="700" dirty="0">
              <a:solidFill>
                <a:schemeClr val="bg1">
                  <a:lumMod val="50000"/>
                </a:schemeClr>
              </a:solidFill>
              <a:latin typeface="Arial" pitchFamily="34" charset="0"/>
            </a:endParaRPr>
          </a:p>
        </p:txBody>
      </p:sp>
      <p:cxnSp>
        <p:nvCxnSpPr>
          <p:cNvPr id="15" name="Gerade Verbindung 110">
            <a:extLst>
              <a:ext uri="{FF2B5EF4-FFF2-40B4-BE49-F238E27FC236}">
                <a16:creationId xmlns:a16="http://schemas.microsoft.com/office/drawing/2014/main" id="{D3562A53-4848-456F-86D0-35A84005F706}"/>
              </a:ext>
            </a:extLst>
          </p:cNvPr>
          <p:cNvCxnSpPr>
            <a:cxnSpLocks noChangeShapeType="1"/>
            <a:stCxn id="3105" idx="3"/>
            <a:endCxn id="14" idx="1"/>
          </p:cNvCxnSpPr>
          <p:nvPr/>
        </p:nvCxnSpPr>
        <p:spPr bwMode="auto">
          <a:xfrm>
            <a:off x="4067175" y="9546108"/>
            <a:ext cx="258763" cy="1"/>
          </a:xfrm>
          <a:prstGeom prst="line">
            <a:avLst/>
          </a:prstGeom>
          <a:noFill/>
          <a:ln w="9525" algn="ctr">
            <a:solidFill>
              <a:schemeClr val="bg1">
                <a:lumMod val="50000"/>
              </a:schemeClr>
            </a:solidFill>
            <a:round/>
            <a:headEnd/>
            <a:tailEnd/>
          </a:ln>
        </p:spPr>
      </p:cxnSp>
      <p:sp>
        <p:nvSpPr>
          <p:cNvPr id="16" name="Freeform 24">
            <a:extLst>
              <a:ext uri="{FF2B5EF4-FFF2-40B4-BE49-F238E27FC236}">
                <a16:creationId xmlns:a16="http://schemas.microsoft.com/office/drawing/2014/main" id="{1A1CF92E-C260-0ED4-36C3-BB62809B7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5938" y="9402296"/>
            <a:ext cx="542925" cy="282792"/>
          </a:xfrm>
          <a:custGeom>
            <a:avLst/>
            <a:gdLst>
              <a:gd name="T0" fmla="*/ 2147483647 w 689"/>
              <a:gd name="T1" fmla="*/ 0 h 3228"/>
              <a:gd name="T2" fmla="*/ 0 w 689"/>
              <a:gd name="T3" fmla="*/ 0 h 3228"/>
              <a:gd name="T4" fmla="*/ 0 w 689"/>
              <a:gd name="T5" fmla="*/ 2147483647 h 3228"/>
              <a:gd name="T6" fmla="*/ 2147483647 w 689"/>
              <a:gd name="T7" fmla="*/ 2147483647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Benutzerdefiniert</PresentationFormat>
  <Paragraphs>87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Calibri</vt:lpstr>
      <vt:lpstr>StarBats</vt:lpstr>
      <vt:lpstr>Times New Roman</vt:lpstr>
      <vt:lpstr>Standarddesign</vt:lpstr>
      <vt:lpstr>1_Benutzerdefiniertes Design</vt:lpstr>
      <vt:lpstr>Benutzerdefiniertes Design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Ahl, Peggy</dc:creator>
  <cp:lastModifiedBy>Heinken, Melanie</cp:lastModifiedBy>
  <cp:revision>161</cp:revision>
  <dcterms:created xsi:type="dcterms:W3CDTF">2002-12-09T13:29:54Z</dcterms:created>
  <dcterms:modified xsi:type="dcterms:W3CDTF">2023-12-15T12:50:29Z</dcterms:modified>
</cp:coreProperties>
</file>